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55AA028-AC06-4AB8-9B3A-016D7E750B2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55AA028-AC06-4AB8-9B3A-016D7E750B2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55AA028-AC06-4AB8-9B3A-016D7E750B2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55AA028-AC06-4AB8-9B3A-016D7E750B2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DE59A00-C63B-4D16-8D96-7234A508F576}" type="datetimeFigureOut">
              <a:rPr lang="en-US" smtClean="0"/>
              <a:t>6/27/2015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55AA028-AC06-4AB8-9B3A-016D7E750B2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DE59A00-C63B-4D16-8D96-7234A508F576}" type="datetimeFigureOut">
              <a:rPr lang="en-US" smtClean="0"/>
              <a:t>6/27/2015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55AA028-AC06-4AB8-9B3A-016D7E750B2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Distinguished Office</a:t>
            </a:r>
            <a:endParaRPr lang="en-US" dirty="0"/>
          </a:p>
        </p:txBody>
      </p:sp>
      <p:sp>
        <p:nvSpPr>
          <p:cNvPr id="3" name="Subtitle 2"/>
          <p:cNvSpPr>
            <a:spLocks noGrp="1"/>
          </p:cNvSpPr>
          <p:nvPr>
            <p:ph type="subTitle" idx="1"/>
          </p:nvPr>
        </p:nvSpPr>
        <p:spPr>
          <a:xfrm>
            <a:off x="1524000" y="1905000"/>
            <a:ext cx="7406640" cy="609600"/>
          </a:xfrm>
        </p:spPr>
        <p:txBody>
          <a:bodyPr/>
          <a:lstStyle/>
          <a:p>
            <a:r>
              <a:rPr lang="en-US" dirty="0" smtClean="0"/>
              <a:t>The Presidency and the Executive Branch</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590800"/>
            <a:ext cx="2017921" cy="259080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7650" y="2476500"/>
            <a:ext cx="1881068" cy="2819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1009" y="2504209"/>
            <a:ext cx="1933575" cy="23622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07793">
            <a:off x="6734175" y="2486026"/>
            <a:ext cx="1695450" cy="269557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49925" y="4215740"/>
            <a:ext cx="1407675" cy="2193779"/>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84154">
            <a:off x="3540528" y="3940712"/>
            <a:ext cx="1822132" cy="2803280"/>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81600" y="4131529"/>
            <a:ext cx="1859280" cy="2362200"/>
          </a:xfrm>
          <a:prstGeom prst="rect">
            <a:avLst/>
          </a:prstGeom>
        </p:spPr>
      </p:pic>
    </p:spTree>
    <p:extLst>
      <p:ext uri="{BB962C8B-B14F-4D97-AF65-F5344CB8AC3E}">
        <p14:creationId xmlns:p14="http://schemas.microsoft.com/office/powerpoint/2010/main" val="3958209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Federal Bureaucracy</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8685" y="1447800"/>
            <a:ext cx="6012180" cy="4800600"/>
          </a:xfrm>
        </p:spPr>
      </p:pic>
    </p:spTree>
    <p:extLst>
      <p:ext uri="{BB962C8B-B14F-4D97-AF65-F5344CB8AC3E}">
        <p14:creationId xmlns:p14="http://schemas.microsoft.com/office/powerpoint/2010/main" val="280896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Bureaucratic Agencies</a:t>
            </a:r>
            <a:endParaRPr lang="en-US" dirty="0"/>
          </a:p>
        </p:txBody>
      </p:sp>
      <p:sp>
        <p:nvSpPr>
          <p:cNvPr id="4" name="Content Placeholder 3"/>
          <p:cNvSpPr>
            <a:spLocks noGrp="1"/>
          </p:cNvSpPr>
          <p:nvPr>
            <p:ph sz="half" idx="1"/>
          </p:nvPr>
        </p:nvSpPr>
        <p:spPr>
          <a:xfrm>
            <a:off x="990600" y="1447800"/>
            <a:ext cx="4343400" cy="5334000"/>
          </a:xfrm>
        </p:spPr>
        <p:txBody>
          <a:bodyPr>
            <a:normAutofit fontScale="85000" lnSpcReduction="10000"/>
          </a:bodyPr>
          <a:lstStyle/>
          <a:p>
            <a:r>
              <a:rPr lang="en-US" dirty="0" smtClean="0"/>
              <a:t>The Department of Agriculture</a:t>
            </a:r>
          </a:p>
          <a:p>
            <a:r>
              <a:rPr lang="en-US" dirty="0" smtClean="0"/>
              <a:t>The Department of Commerce</a:t>
            </a:r>
          </a:p>
          <a:p>
            <a:r>
              <a:rPr lang="en-US" dirty="0" smtClean="0"/>
              <a:t>The Department of Defense</a:t>
            </a:r>
          </a:p>
          <a:p>
            <a:r>
              <a:rPr lang="en-US" dirty="0" smtClean="0"/>
              <a:t>The Department of Education</a:t>
            </a:r>
          </a:p>
          <a:p>
            <a:r>
              <a:rPr lang="en-US" dirty="0" smtClean="0"/>
              <a:t>The Department of Energy</a:t>
            </a:r>
          </a:p>
          <a:p>
            <a:r>
              <a:rPr lang="en-US" dirty="0" smtClean="0"/>
              <a:t>The Department of Health and Human Services</a:t>
            </a:r>
          </a:p>
          <a:p>
            <a:r>
              <a:rPr lang="en-US" dirty="0" smtClean="0"/>
              <a:t>The Department of Homeland Security</a:t>
            </a:r>
          </a:p>
          <a:p>
            <a:endParaRPr lang="en-US" dirty="0" smtClean="0"/>
          </a:p>
          <a:p>
            <a:endParaRPr lang="en-US" dirty="0" smtClean="0"/>
          </a:p>
          <a:p>
            <a:endParaRPr lang="en-US" dirty="0"/>
          </a:p>
        </p:txBody>
      </p:sp>
      <p:sp>
        <p:nvSpPr>
          <p:cNvPr id="5" name="Content Placeholder 4"/>
          <p:cNvSpPr>
            <a:spLocks noGrp="1"/>
          </p:cNvSpPr>
          <p:nvPr>
            <p:ph sz="half" idx="2"/>
          </p:nvPr>
        </p:nvSpPr>
        <p:spPr>
          <a:xfrm>
            <a:off x="5105400" y="1447800"/>
            <a:ext cx="4038600" cy="5410200"/>
          </a:xfrm>
        </p:spPr>
        <p:txBody>
          <a:bodyPr>
            <a:normAutofit fontScale="85000" lnSpcReduction="10000"/>
          </a:bodyPr>
          <a:lstStyle/>
          <a:p>
            <a:r>
              <a:rPr lang="en-US" dirty="0" smtClean="0"/>
              <a:t>The Department of Housing and Urban Development</a:t>
            </a:r>
          </a:p>
          <a:p>
            <a:r>
              <a:rPr lang="en-US" dirty="0" smtClean="0"/>
              <a:t>The Department of the Interior</a:t>
            </a:r>
          </a:p>
          <a:p>
            <a:r>
              <a:rPr lang="en-US" dirty="0" smtClean="0"/>
              <a:t>The Department of Justice</a:t>
            </a:r>
          </a:p>
          <a:p>
            <a:r>
              <a:rPr lang="en-US" dirty="0" smtClean="0"/>
              <a:t>The Department of Labor</a:t>
            </a:r>
          </a:p>
          <a:p>
            <a:r>
              <a:rPr lang="en-US" dirty="0" smtClean="0"/>
              <a:t>The State Department</a:t>
            </a:r>
          </a:p>
          <a:p>
            <a:r>
              <a:rPr lang="en-US" dirty="0" smtClean="0"/>
              <a:t>The Department of Transportation </a:t>
            </a:r>
          </a:p>
          <a:p>
            <a:r>
              <a:rPr lang="en-US" dirty="0" smtClean="0"/>
              <a:t>The Department of the Treasury</a:t>
            </a:r>
          </a:p>
          <a:p>
            <a:r>
              <a:rPr lang="en-US" dirty="0" smtClean="0"/>
              <a:t>The Department of Veterans Affairs</a:t>
            </a:r>
          </a:p>
          <a:p>
            <a:endParaRPr lang="en-US" dirty="0"/>
          </a:p>
        </p:txBody>
      </p:sp>
    </p:spTree>
    <p:extLst>
      <p:ext uri="{BB962C8B-B14F-4D97-AF65-F5344CB8AC3E}">
        <p14:creationId xmlns:p14="http://schemas.microsoft.com/office/powerpoint/2010/main" val="487157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Cabinet Departments</a:t>
            </a:r>
            <a:endParaRPr lang="en-US" dirty="0"/>
          </a:p>
        </p:txBody>
      </p:sp>
      <p:sp>
        <p:nvSpPr>
          <p:cNvPr id="3" name="Content Placeholder 2"/>
          <p:cNvSpPr>
            <a:spLocks noGrp="1"/>
          </p:cNvSpPr>
          <p:nvPr>
            <p:ph sz="half" idx="1"/>
          </p:nvPr>
        </p:nvSpPr>
        <p:spPr>
          <a:xfrm>
            <a:off x="1219200" y="1524000"/>
            <a:ext cx="3874008" cy="5105400"/>
          </a:xfrm>
        </p:spPr>
        <p:txBody>
          <a:bodyPr>
            <a:normAutofit fontScale="77500" lnSpcReduction="20000"/>
          </a:bodyPr>
          <a:lstStyle/>
          <a:p>
            <a:pPr marL="82296" indent="0">
              <a:buNone/>
            </a:pPr>
            <a:r>
              <a:rPr lang="en-US" dirty="0" smtClean="0"/>
              <a:t>The President relies upon members of his Cabinet to give him advice and handle the peculiarities of their department of the government. </a:t>
            </a:r>
          </a:p>
          <a:p>
            <a:pPr marL="82296" indent="0">
              <a:buNone/>
            </a:pPr>
            <a:r>
              <a:rPr lang="en-US" dirty="0" smtClean="0"/>
              <a:t>The Secretary of State may negotiate a treaty; the Secretary of Defense works out the military budget; and the Attorney General determines which anti-trust suits may need to filed.  Everyone, though, serves at the pleasure of the President and is accountable to him or her.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599" y="1447800"/>
            <a:ext cx="3725909" cy="2438400"/>
          </a:xfrm>
        </p:spPr>
      </p:pic>
    </p:spTree>
    <p:extLst>
      <p:ext uri="{BB962C8B-B14F-4D97-AF65-F5344CB8AC3E}">
        <p14:creationId xmlns:p14="http://schemas.microsoft.com/office/powerpoint/2010/main" val="1611062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Executive Agencies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There are a whole group of law enforcement officials who work for the Executive Office, as well.  These law enforcement officials are directed into action by the President, and the executive branch determines which aspects of law enforcement will be emphasized by each department.</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The Federal Bureau of Investigation (FBI)</a:t>
            </a:r>
          </a:p>
          <a:p>
            <a:pPr marL="82296" indent="0">
              <a:buNone/>
            </a:pPr>
            <a:endParaRPr lang="en-US" dirty="0" smtClean="0"/>
          </a:p>
          <a:p>
            <a:r>
              <a:rPr lang="en-US" dirty="0" smtClean="0"/>
              <a:t>The Border Patrol </a:t>
            </a:r>
          </a:p>
          <a:p>
            <a:pPr marL="82296" indent="0">
              <a:buNone/>
            </a:pPr>
            <a:endParaRPr lang="en-US" dirty="0" smtClean="0"/>
          </a:p>
          <a:p>
            <a:r>
              <a:rPr lang="en-US" dirty="0" smtClean="0"/>
              <a:t>Immigration </a:t>
            </a:r>
          </a:p>
          <a:p>
            <a:pPr marL="82296" indent="0">
              <a:buNone/>
            </a:pPr>
            <a:endParaRPr lang="en-US" dirty="0" smtClean="0"/>
          </a:p>
          <a:p>
            <a:r>
              <a:rPr lang="en-US" dirty="0" smtClean="0"/>
              <a:t>The Alcohol, Tobacco, and Firearms Department (ATF)</a:t>
            </a:r>
          </a:p>
          <a:p>
            <a:pPr marL="82296" indent="0">
              <a:buNone/>
            </a:pPr>
            <a:endParaRPr lang="en-US" dirty="0" smtClean="0"/>
          </a:p>
          <a:p>
            <a:r>
              <a:rPr lang="en-US" dirty="0" smtClean="0"/>
              <a:t>The Drug Enforcement Agency (DEA)</a:t>
            </a:r>
            <a:endParaRPr lang="en-US" dirty="0"/>
          </a:p>
        </p:txBody>
      </p:sp>
    </p:spTree>
    <p:extLst>
      <p:ext uri="{BB962C8B-B14F-4D97-AF65-F5344CB8AC3E}">
        <p14:creationId xmlns:p14="http://schemas.microsoft.com/office/powerpoint/2010/main" val="672940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lstStyle/>
          <a:p>
            <a:r>
              <a:rPr lang="en-US" dirty="0" smtClean="0"/>
              <a:t>Regulatory Agencies </a:t>
            </a:r>
            <a:endParaRPr lang="en-US" dirty="0"/>
          </a:p>
        </p:txBody>
      </p:sp>
      <p:sp>
        <p:nvSpPr>
          <p:cNvPr id="3" name="Content Placeholder 2"/>
          <p:cNvSpPr>
            <a:spLocks noGrp="1"/>
          </p:cNvSpPr>
          <p:nvPr>
            <p:ph sz="half" idx="1"/>
          </p:nvPr>
        </p:nvSpPr>
        <p:spPr>
          <a:xfrm>
            <a:off x="1143000" y="1295400"/>
            <a:ext cx="4648200" cy="5410200"/>
          </a:xfrm>
        </p:spPr>
        <p:txBody>
          <a:bodyPr>
            <a:normAutofit fontScale="85000" lnSpcReduction="10000"/>
          </a:bodyPr>
          <a:lstStyle/>
          <a:p>
            <a:pPr marL="82296" indent="0">
              <a:buNone/>
            </a:pPr>
            <a:r>
              <a:rPr lang="en-US" dirty="0" smtClean="0"/>
              <a:t>The Meat Inspection Act and the Pure Food and Drug Acts were passed in the early 1900s, and created groups like the Food and Drug Administration (FDA) which inspects both agricultural products and medicines to make certain they are safe for consumers.  These agencies enforce laws like the Pure Food and Drug Act or the Clean Air Act, and have the power to shut down dangerous companies who pollute the ecosystems of the nation or otherwise jeopardize the public health.  Some President encourage this, others do not.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29299" y="3048000"/>
            <a:ext cx="3048000" cy="3407433"/>
          </a:xfrm>
        </p:spPr>
      </p:pic>
      <p:pic>
        <p:nvPicPr>
          <p:cNvPr id="6" name="Picture 5"/>
          <p:cNvPicPr>
            <a:picLocks noChangeAspect="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6095999" y="437069"/>
            <a:ext cx="2514601" cy="2489704"/>
          </a:xfrm>
          <a:prstGeom prst="rect">
            <a:avLst/>
          </a:prstGeom>
        </p:spPr>
      </p:pic>
    </p:spTree>
    <p:extLst>
      <p:ext uri="{BB962C8B-B14F-4D97-AF65-F5344CB8AC3E}">
        <p14:creationId xmlns:p14="http://schemas.microsoft.com/office/powerpoint/2010/main" val="1661056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Spoils System is Reformed!</a:t>
            </a:r>
            <a:endParaRPr lang="en-US" dirty="0"/>
          </a:p>
        </p:txBody>
      </p:sp>
      <p:sp>
        <p:nvSpPr>
          <p:cNvPr id="3" name="Content Placeholder 2"/>
          <p:cNvSpPr>
            <a:spLocks noGrp="1"/>
          </p:cNvSpPr>
          <p:nvPr>
            <p:ph sz="half" idx="1"/>
          </p:nvPr>
        </p:nvSpPr>
        <p:spPr>
          <a:xfrm>
            <a:off x="1219200" y="1600200"/>
            <a:ext cx="4267200" cy="5257800"/>
          </a:xfrm>
        </p:spPr>
        <p:txBody>
          <a:bodyPr>
            <a:normAutofit fontScale="70000" lnSpcReduction="20000"/>
          </a:bodyPr>
          <a:lstStyle/>
          <a:p>
            <a:pPr marL="82296" indent="0">
              <a:buNone/>
            </a:pPr>
            <a:r>
              <a:rPr lang="en-US" dirty="0" smtClean="0"/>
              <a:t>During the 19</a:t>
            </a:r>
            <a:r>
              <a:rPr lang="en-US" baseline="30000" dirty="0" smtClean="0"/>
              <a:t>th</a:t>
            </a:r>
            <a:r>
              <a:rPr lang="en-US" dirty="0" smtClean="0"/>
              <a:t> Century, government jobs were often given away to anyone who had supported a particular candidate for office.  Andrew Jackson’s “Spoils System” was notoriously corrupt.  However, after President James Garfield was assassinated by a disgruntled office seeker in 1883, the Congress passed a law called the Pendleton Act.  This created the Civil Service Commission.  Today, government employees must pass competitive exams in order to be hired over other candidates, and the efficiency of the government is much improved. These jobs pay fairly well and have generous pensions, so they tend to be highly sought after.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28310" y="1570037"/>
            <a:ext cx="3154680" cy="4572000"/>
          </a:xfrm>
        </p:spPr>
      </p:pic>
    </p:spTree>
    <p:extLst>
      <p:ext uri="{BB962C8B-B14F-4D97-AF65-F5344CB8AC3E}">
        <p14:creationId xmlns:p14="http://schemas.microsoft.com/office/powerpoint/2010/main" val="2914062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Organizing Questions </a:t>
            </a:r>
            <a:endParaRPr lang="en-US" dirty="0"/>
          </a:p>
        </p:txBody>
      </p:sp>
      <p:sp>
        <p:nvSpPr>
          <p:cNvPr id="3" name="Content Placeholder 2"/>
          <p:cNvSpPr>
            <a:spLocks noGrp="1"/>
          </p:cNvSpPr>
          <p:nvPr>
            <p:ph idx="1"/>
          </p:nvPr>
        </p:nvSpPr>
        <p:spPr/>
        <p:txBody>
          <a:bodyPr/>
          <a:lstStyle/>
          <a:p>
            <a:r>
              <a:rPr lang="en-US" dirty="0" smtClean="0"/>
              <a:t>How does the executive branch carry out the day-to-day operation of the government? </a:t>
            </a:r>
          </a:p>
          <a:p>
            <a:r>
              <a:rPr lang="en-US" dirty="0" smtClean="0"/>
              <a:t>How has the role of the President expanded over time? </a:t>
            </a:r>
          </a:p>
          <a:p>
            <a:r>
              <a:rPr lang="en-US" dirty="0" smtClean="0"/>
              <a:t>Why does the Electoral College system exist?</a:t>
            </a:r>
          </a:p>
          <a:p>
            <a:r>
              <a:rPr lang="en-US" dirty="0" smtClean="0"/>
              <a:t>Which check and balances effect the executive branch? </a:t>
            </a:r>
            <a:endParaRPr lang="en-US" dirty="0"/>
          </a:p>
        </p:txBody>
      </p:sp>
    </p:spTree>
    <p:extLst>
      <p:ext uri="{BB962C8B-B14F-4D97-AF65-F5344CB8AC3E}">
        <p14:creationId xmlns:p14="http://schemas.microsoft.com/office/powerpoint/2010/main" val="1316903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Purpose of the Executive Branch and the Presidency</a:t>
            </a:r>
            <a:endParaRPr lang="en-US" dirty="0"/>
          </a:p>
        </p:txBody>
      </p:sp>
      <p:sp>
        <p:nvSpPr>
          <p:cNvPr id="5" name="Content Placeholder 4"/>
          <p:cNvSpPr>
            <a:spLocks noGrp="1"/>
          </p:cNvSpPr>
          <p:nvPr>
            <p:ph sz="half" idx="1"/>
          </p:nvPr>
        </p:nvSpPr>
        <p:spPr/>
        <p:txBody>
          <a:bodyPr>
            <a:normAutofit fontScale="85000" lnSpcReduction="20000"/>
          </a:bodyPr>
          <a:lstStyle/>
          <a:p>
            <a:pPr marL="82296" indent="0">
              <a:buNone/>
            </a:pPr>
            <a:r>
              <a:rPr lang="en-US" dirty="0" smtClean="0"/>
              <a:t>The purpose of the President’s office and the executive branch is to execute – or enforce – the laws passed by Congress.  Members of the executive branch include the President, the Vice President, the President’s Cabinet, the officers of the President, and all members of the federal bureaucracy.  Everyone in this branch reports to the President of the United States.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596390"/>
            <a:ext cx="3505200" cy="4171189"/>
          </a:xfrm>
        </p:spPr>
      </p:pic>
      <p:sp>
        <p:nvSpPr>
          <p:cNvPr id="8" name="Rounded Rectangle 7"/>
          <p:cNvSpPr/>
          <p:nvPr/>
        </p:nvSpPr>
        <p:spPr>
          <a:xfrm>
            <a:off x="5029200" y="5410200"/>
            <a:ext cx="3810000" cy="990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en-US" sz="1600" dirty="0" smtClean="0"/>
              <a:t>Theodore Roosevelt looks on in the background as his Attorney General George Cortelyou enforces the Sherman Anti-Trust Act. </a:t>
            </a:r>
            <a:endParaRPr lang="en-US" sz="1600" dirty="0"/>
          </a:p>
        </p:txBody>
      </p:sp>
    </p:spTree>
    <p:extLst>
      <p:ext uri="{BB962C8B-B14F-4D97-AF65-F5344CB8AC3E}">
        <p14:creationId xmlns:p14="http://schemas.microsoft.com/office/powerpoint/2010/main" val="3211407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Roles of the President</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President is more than just a man that executes the law.  He or she has other important roles, both practical and symbolic: </a:t>
            </a:r>
          </a:p>
          <a:p>
            <a:pPr marL="596646" indent="-514350">
              <a:buAutoNum type="arabicPeriod"/>
            </a:pPr>
            <a:r>
              <a:rPr lang="en-US" dirty="0" smtClean="0"/>
              <a:t>Chief of State</a:t>
            </a:r>
          </a:p>
          <a:p>
            <a:pPr marL="596646" indent="-514350">
              <a:buAutoNum type="arabicPeriod"/>
            </a:pPr>
            <a:r>
              <a:rPr lang="en-US" dirty="0" smtClean="0"/>
              <a:t>Chief Executive</a:t>
            </a:r>
          </a:p>
          <a:p>
            <a:pPr marL="596646" indent="-514350">
              <a:buAutoNum type="arabicPeriod"/>
            </a:pPr>
            <a:r>
              <a:rPr lang="en-US" dirty="0" smtClean="0"/>
              <a:t>Chief Diplomat</a:t>
            </a:r>
          </a:p>
          <a:p>
            <a:pPr marL="596646" indent="-514350">
              <a:buAutoNum type="arabicPeriod"/>
            </a:pPr>
            <a:r>
              <a:rPr lang="en-US" dirty="0" smtClean="0"/>
              <a:t>Commander-in-Chief</a:t>
            </a:r>
          </a:p>
          <a:p>
            <a:pPr marL="596646" indent="-514350">
              <a:buAutoNum type="arabicPeriod"/>
            </a:pPr>
            <a:r>
              <a:rPr lang="en-US" dirty="0" smtClean="0"/>
              <a:t>Chief Legislator </a:t>
            </a:r>
          </a:p>
          <a:p>
            <a:pPr marL="596646" indent="-514350">
              <a:buAutoNum type="arabicPeriod"/>
            </a:pPr>
            <a:r>
              <a:rPr lang="en-US" dirty="0" smtClean="0"/>
              <a:t>Chief Economist</a:t>
            </a:r>
          </a:p>
          <a:p>
            <a:pPr marL="82296" indent="0">
              <a:buNone/>
            </a:pPr>
            <a:r>
              <a:rPr lang="en-US" dirty="0" smtClean="0"/>
              <a:t>The President is responsible for making all of this work – whether he has influence over every aspect or not!</a:t>
            </a: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53675" y="1524000"/>
            <a:ext cx="3303949" cy="4664075"/>
          </a:xfrm>
        </p:spPr>
      </p:pic>
    </p:spTree>
    <p:extLst>
      <p:ext uri="{BB962C8B-B14F-4D97-AF65-F5344CB8AC3E}">
        <p14:creationId xmlns:p14="http://schemas.microsoft.com/office/powerpoint/2010/main" val="3643770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responsibilities of the President?	</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He oversees the executive branch of the government. </a:t>
            </a:r>
          </a:p>
          <a:p>
            <a:r>
              <a:rPr lang="en-US" dirty="0" smtClean="0"/>
              <a:t>He issues executive orders.</a:t>
            </a:r>
          </a:p>
          <a:p>
            <a:r>
              <a:rPr lang="en-US" dirty="0" smtClean="0"/>
              <a:t>The appointment and removal of officials in the executive branch.</a:t>
            </a:r>
          </a:p>
          <a:p>
            <a:r>
              <a:rPr lang="en-US" dirty="0" smtClean="0"/>
              <a:t>Creating treaties with foreign nations. </a:t>
            </a:r>
          </a:p>
          <a:p>
            <a:r>
              <a:rPr lang="en-US" dirty="0" smtClean="0"/>
              <a:t>Negotiation.</a:t>
            </a:r>
          </a:p>
          <a:p>
            <a:r>
              <a:rPr lang="en-US" dirty="0" smtClean="0"/>
              <a:t>Commanding the United States Military.</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1234"/>
            <a:ext cx="3944856" cy="3891366"/>
          </a:xfrm>
        </p:spPr>
      </p:pic>
    </p:spTree>
    <p:extLst>
      <p:ext uri="{BB962C8B-B14F-4D97-AF65-F5344CB8AC3E}">
        <p14:creationId xmlns:p14="http://schemas.microsoft.com/office/powerpoint/2010/main" val="217554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 System</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Although the Founding Fathers believed that democracy was one aspect of a healthy government, they had very little confidence in the ability of Americans to elect their own leaders – especially men outside of the localities in which they lived.   Hence, the Electoral College System was set up to elect the President – not the popular vote.</a:t>
            </a:r>
            <a:endParaRPr lang="en-US" dirty="0"/>
          </a:p>
        </p:txBody>
      </p:sp>
      <p:sp>
        <p:nvSpPr>
          <p:cNvPr id="4" name="Content Placeholder 3"/>
          <p:cNvSpPr>
            <a:spLocks noGrp="1"/>
          </p:cNvSpPr>
          <p:nvPr>
            <p:ph sz="half" idx="2"/>
          </p:nvPr>
        </p:nvSpPr>
        <p:spPr/>
        <p:txBody>
          <a:bodyPr>
            <a:normAutofit fontScale="77500" lnSpcReduction="20000"/>
          </a:bodyPr>
          <a:lstStyle/>
          <a:p>
            <a:pPr marL="82296" indent="0">
              <a:buNone/>
            </a:pPr>
            <a:r>
              <a:rPr lang="en-US" dirty="0" smtClean="0"/>
              <a:t>In several Elections, the winner of the popular voted failed to win the Presidency: </a:t>
            </a:r>
          </a:p>
          <a:p>
            <a:pPr marL="82296" indent="0">
              <a:buNone/>
            </a:pPr>
            <a:endParaRPr lang="en-US" dirty="0"/>
          </a:p>
          <a:p>
            <a:pPr marL="82296" indent="0">
              <a:buNone/>
            </a:pPr>
            <a:r>
              <a:rPr lang="en-US" dirty="0" smtClean="0"/>
              <a:t>The Election of 1824 </a:t>
            </a:r>
          </a:p>
          <a:p>
            <a:pPr marL="82296" indent="0">
              <a:buNone/>
            </a:pPr>
            <a:r>
              <a:rPr lang="en-US" dirty="0" smtClean="0"/>
              <a:t>(The Corrupt Bargain…)</a:t>
            </a:r>
          </a:p>
          <a:p>
            <a:pPr marL="82296" indent="0">
              <a:buNone/>
            </a:pPr>
            <a:endParaRPr lang="en-US" dirty="0"/>
          </a:p>
          <a:p>
            <a:pPr marL="82296" indent="0">
              <a:buNone/>
            </a:pPr>
            <a:r>
              <a:rPr lang="en-US" dirty="0" smtClean="0"/>
              <a:t>The Election of 1876</a:t>
            </a:r>
          </a:p>
          <a:p>
            <a:pPr marL="82296" indent="0">
              <a:buNone/>
            </a:pPr>
            <a:r>
              <a:rPr lang="en-US" dirty="0" smtClean="0"/>
              <a:t>(The Compromise of 1876)</a:t>
            </a:r>
          </a:p>
          <a:p>
            <a:pPr marL="82296" indent="0">
              <a:buNone/>
            </a:pPr>
            <a:endParaRPr lang="en-US" dirty="0"/>
          </a:p>
          <a:p>
            <a:pPr marL="82296" indent="0">
              <a:buNone/>
            </a:pPr>
            <a:r>
              <a:rPr lang="en-US" dirty="0" smtClean="0"/>
              <a:t>The Election of 2000</a:t>
            </a:r>
          </a:p>
          <a:p>
            <a:pPr marL="82296" indent="0">
              <a:buNone/>
            </a:pPr>
            <a:r>
              <a:rPr lang="en-US" dirty="0" smtClean="0"/>
              <a:t>(Gore V. Bush) </a:t>
            </a:r>
            <a:endParaRPr lang="en-US" dirty="0"/>
          </a:p>
        </p:txBody>
      </p:sp>
    </p:spTree>
    <p:extLst>
      <p:ext uri="{BB962C8B-B14F-4D97-AF65-F5344CB8AC3E}">
        <p14:creationId xmlns:p14="http://schemas.microsoft.com/office/powerpoint/2010/main" val="974268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Electoral College Map</a:t>
            </a:r>
            <a:endParaRPr lang="en-US" dirty="0"/>
          </a:p>
        </p:txBody>
      </p:sp>
      <p:pic>
        <p:nvPicPr>
          <p:cNvPr id="7" name="Content Placeholder 6"/>
          <p:cNvPicPr>
            <a:picLocks noGrp="1" noChangeAspect="1"/>
          </p:cNvPicPr>
          <p:nvPr>
            <p:ph idx="1"/>
          </p:nvPr>
        </p:nvPicPr>
        <p:blipFill>
          <a:blip r:embed="rId2">
            <a:grayscl/>
            <a:extLst>
              <a:ext uri="{28A0092B-C50C-407E-A947-70E740481C1C}">
                <a14:useLocalDpi xmlns:a14="http://schemas.microsoft.com/office/drawing/2010/main" val="0"/>
              </a:ext>
            </a:extLst>
          </a:blip>
          <a:stretch>
            <a:fillRect/>
          </a:stretch>
        </p:blipFill>
        <p:spPr>
          <a:xfrm>
            <a:off x="1717675" y="1625600"/>
            <a:ext cx="6934200" cy="4445000"/>
          </a:xfrm>
        </p:spPr>
      </p:pic>
    </p:spTree>
    <p:extLst>
      <p:ext uri="{BB962C8B-B14F-4D97-AF65-F5344CB8AC3E}">
        <p14:creationId xmlns:p14="http://schemas.microsoft.com/office/powerpoint/2010/main" val="3359049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 </a:t>
            </a:r>
            <a:endParaRPr lang="en-US" dirty="0"/>
          </a:p>
        </p:txBody>
      </p:sp>
      <p:sp>
        <p:nvSpPr>
          <p:cNvPr id="3" name="Content Placeholder 2"/>
          <p:cNvSpPr>
            <a:spLocks noGrp="1"/>
          </p:cNvSpPr>
          <p:nvPr>
            <p:ph idx="1"/>
          </p:nvPr>
        </p:nvSpPr>
        <p:spPr>
          <a:xfrm>
            <a:off x="1143000" y="1447800"/>
            <a:ext cx="7924800" cy="5257800"/>
          </a:xfrm>
        </p:spPr>
        <p:txBody>
          <a:bodyPr>
            <a:normAutofit fontScale="77500" lnSpcReduction="20000"/>
          </a:bodyPr>
          <a:lstStyle/>
          <a:p>
            <a:r>
              <a:rPr lang="en-US" dirty="0" smtClean="0"/>
              <a:t>In the present incarnation of the Electoral College Map, a Presidential Candidate needs to win 270 votes in order to become POTUS.</a:t>
            </a:r>
          </a:p>
          <a:p>
            <a:r>
              <a:rPr lang="en-US" dirty="0" smtClean="0"/>
              <a:t>Because there are state which traditionally support one party instead of another, candidates tend to focus only on “swing states” – or states which may go either way in a Presidential contest.</a:t>
            </a:r>
          </a:p>
          <a:p>
            <a:r>
              <a:rPr lang="en-US" dirty="0" smtClean="0"/>
              <a:t>California traditionally votes for liberal and Democratic Candidates.</a:t>
            </a:r>
          </a:p>
          <a:p>
            <a:r>
              <a:rPr lang="en-US" dirty="0" smtClean="0"/>
              <a:t>Texas traditionally votes for conservative and Republican Candidates. </a:t>
            </a:r>
          </a:p>
          <a:p>
            <a:r>
              <a:rPr lang="en-US" dirty="0" smtClean="0"/>
              <a:t>Virginia is a classic “Swing State,” although recently Virginia’s have elected more and more Democrats to national office, the state continues to send Republican legislators to Richmond. </a:t>
            </a:r>
            <a:endParaRPr lang="en-US" dirty="0"/>
          </a:p>
        </p:txBody>
      </p:sp>
    </p:spTree>
    <p:extLst>
      <p:ext uri="{BB962C8B-B14F-4D97-AF65-F5344CB8AC3E}">
        <p14:creationId xmlns:p14="http://schemas.microsoft.com/office/powerpoint/2010/main" val="4149643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Checks over the Legislative Branch</a:t>
            </a:r>
            <a:endParaRPr lang="en-US" dirty="0"/>
          </a:p>
        </p:txBody>
      </p:sp>
      <p:sp>
        <p:nvSpPr>
          <p:cNvPr id="4" name="Content Placeholder 3"/>
          <p:cNvSpPr>
            <a:spLocks noGrp="1"/>
          </p:cNvSpPr>
          <p:nvPr>
            <p:ph sz="half" idx="1"/>
          </p:nvPr>
        </p:nvSpPr>
        <p:spPr>
          <a:xfrm>
            <a:off x="1219200" y="1371600"/>
            <a:ext cx="3962400" cy="5181600"/>
          </a:xfrm>
        </p:spPr>
        <p:txBody>
          <a:bodyPr>
            <a:normAutofit fontScale="77500" lnSpcReduction="20000"/>
          </a:bodyPr>
          <a:lstStyle/>
          <a:p>
            <a:pPr marL="82296" indent="0">
              <a:buNone/>
            </a:pPr>
            <a:r>
              <a:rPr lang="en-US" dirty="0" smtClean="0"/>
              <a:t>The President has several powers over the Congress.  First, he has the ability to propose laws himself, and since people pay attention to the President, he often influences debate.  Secondly, the President has the veto power – meaning he can simply reject bills which are passed by the Congress.  Finally, the President can issue executive orders regarding the way laws are enforced – or not.  Hence, even though the laws may not change, they are enforced differently depending on who is the POTUS.</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371600"/>
            <a:ext cx="3536566" cy="4883830"/>
          </a:xfrm>
        </p:spPr>
      </p:pic>
    </p:spTree>
    <p:extLst>
      <p:ext uri="{BB962C8B-B14F-4D97-AF65-F5344CB8AC3E}">
        <p14:creationId xmlns:p14="http://schemas.microsoft.com/office/powerpoint/2010/main" val="35268103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110</TotalTime>
  <Words>1030</Words>
  <Application>Microsoft Office PowerPoint</Application>
  <PresentationFormat>On-screen Show (4:3)</PresentationFormat>
  <Paragraphs>83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The Distinguished Office</vt:lpstr>
      <vt:lpstr>Organizing Questions </vt:lpstr>
      <vt:lpstr>The Purpose of the Executive Branch and the Presidency</vt:lpstr>
      <vt:lpstr>The Roles of the President</vt:lpstr>
      <vt:lpstr>What are the responsibilities of the President? </vt:lpstr>
      <vt:lpstr>The Electoral College System</vt:lpstr>
      <vt:lpstr>The Electoral College Map</vt:lpstr>
      <vt:lpstr>The Electoral College </vt:lpstr>
      <vt:lpstr>Checks over the Legislative Branch</vt:lpstr>
      <vt:lpstr>The Federal Bureaucracy</vt:lpstr>
      <vt:lpstr>Bureaucratic Agencies</vt:lpstr>
      <vt:lpstr>Cabinet Departments</vt:lpstr>
      <vt:lpstr>Independent Executive Agencies</vt:lpstr>
      <vt:lpstr>Regulatory Agencies </vt:lpstr>
      <vt:lpstr>The Spoils System is Reformed!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Distinguished Office</dc:title>
  <dc:creator>Adam</dc:creator>
  <cp:lastModifiedBy>Adam</cp:lastModifiedBy>
  <cp:revision>7</cp:revision>
  <dcterms:created xsi:type="dcterms:W3CDTF">2015-06-27T12:45:28Z</dcterms:created>
  <dcterms:modified xsi:type="dcterms:W3CDTF">2015-06-27T14:35:58Z</dcterms:modified>
</cp:coreProperties>
</file>